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20" r:id="rId1"/>
    <p:sldMasterId id="2147483825" r:id="rId2"/>
    <p:sldMasterId id="2147483838" r:id="rId3"/>
  </p:sldMasterIdLst>
  <p:notesMasterIdLst>
    <p:notesMasterId r:id="rId35"/>
  </p:notesMasterIdLst>
  <p:handoutMasterIdLst>
    <p:handoutMasterId r:id="rId36"/>
  </p:handoutMasterIdLst>
  <p:sldIdLst>
    <p:sldId id="473" r:id="rId4"/>
    <p:sldId id="256" r:id="rId5"/>
    <p:sldId id="277" r:id="rId6"/>
    <p:sldId id="282" r:id="rId7"/>
    <p:sldId id="264" r:id="rId8"/>
    <p:sldId id="285" r:id="rId9"/>
    <p:sldId id="490" r:id="rId10"/>
    <p:sldId id="492" r:id="rId11"/>
    <p:sldId id="494" r:id="rId12"/>
    <p:sldId id="495" r:id="rId13"/>
    <p:sldId id="496" r:id="rId14"/>
    <p:sldId id="491" r:id="rId15"/>
    <p:sldId id="493" r:id="rId16"/>
    <p:sldId id="497" r:id="rId17"/>
    <p:sldId id="500" r:id="rId18"/>
    <p:sldId id="501" r:id="rId19"/>
    <p:sldId id="502" r:id="rId20"/>
    <p:sldId id="503" r:id="rId21"/>
    <p:sldId id="504" r:id="rId22"/>
    <p:sldId id="505" r:id="rId23"/>
    <p:sldId id="507" r:id="rId24"/>
    <p:sldId id="512" r:id="rId25"/>
    <p:sldId id="509" r:id="rId26"/>
    <p:sldId id="514" r:id="rId27"/>
    <p:sldId id="513" r:id="rId28"/>
    <p:sldId id="508" r:id="rId29"/>
    <p:sldId id="300" r:id="rId30"/>
    <p:sldId id="510" r:id="rId31"/>
    <p:sldId id="515" r:id="rId32"/>
    <p:sldId id="516" r:id="rId33"/>
    <p:sldId id="489" r:id="rId34"/>
  </p:sldIdLst>
  <p:sldSz cx="9144000" cy="5143500" type="screen16x9"/>
  <p:notesSz cx="6797675" cy="9926638"/>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entury Gothic" panose="020B0502020202020204" pitchFamily="34" charset="0"/>
      <p:regular r:id="rId43"/>
      <p:bold r:id="rId44"/>
      <p:italic r:id="rId45"/>
      <p:boldItalic r:id="rId46"/>
    </p:embeddedFont>
    <p:embeddedFont>
      <p:font typeface="Gotham Bold" pitchFamily="2" charset="0"/>
      <p:regular r:id="rId47"/>
      <p:italic r:id="rId48"/>
    </p:embeddedFont>
    <p:embeddedFont>
      <p:font typeface="Gotham Book" panose="02000604040000020004" pitchFamily="50" charset="0"/>
      <p:regular r:id="rId49"/>
      <p:italic r:id="rId50"/>
    </p:embeddedFont>
  </p:embeddedFontLst>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1B3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snapToObjects="1">
      <p:cViewPr varScale="1">
        <p:scale>
          <a:sx n="135" d="100"/>
          <a:sy n="135" d="100"/>
        </p:scale>
        <p:origin x="882" y="126"/>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49"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A5400-4417-47DB-9919-02C5EFB652E5}" type="slidenum">
              <a:rPr lang="en-AU" smtClean="0"/>
              <a:pPr/>
              <a:t>24</a:t>
            </a:fld>
            <a:endParaRPr lang="en-AU"/>
          </a:p>
        </p:txBody>
      </p:sp>
    </p:spTree>
    <p:extLst>
      <p:ext uri="{BB962C8B-B14F-4D97-AF65-F5344CB8AC3E}">
        <p14:creationId xmlns:p14="http://schemas.microsoft.com/office/powerpoint/2010/main" val="4248449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11/6/2018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ma14="http://schemas.microsoft.com/office/mac/drawingml/2011/main" xmlns=""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dam-p/markdown-here/wiki/Markdown-Cheatsheet" TargetMode="External"/><Relationship Id="rId2" Type="http://schemas.openxmlformats.org/officeDocument/2006/relationships/hyperlink" Target="https://guides.github.com/features/mastering-markdown/" TargetMode="External"/><Relationship Id="rId1" Type="http://schemas.openxmlformats.org/officeDocument/2006/relationships/slideLayout" Target="../slideLayouts/slideLayout2.xml"/><Relationship Id="rId6" Type="http://schemas.openxmlformats.org/officeDocument/2006/relationships/hyperlink" Target="https://creativecommons.org/" TargetMode="External"/><Relationship Id="rId5" Type="http://schemas.openxmlformats.org/officeDocument/2006/relationships/hyperlink" Target="https://choosealicense.com/" TargetMode="External"/><Relationship Id="rId4" Type="http://schemas.openxmlformats.org/officeDocument/2006/relationships/hyperlink" Target="https://guides.github.com/activities/hello-worl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0B9E-FA80-4744-997B-96E293E12183}"/>
              </a:ext>
            </a:extLst>
          </p:cNvPr>
          <p:cNvSpPr>
            <a:spLocks noGrp="1"/>
          </p:cNvSpPr>
          <p:nvPr>
            <p:ph type="title"/>
          </p:nvPr>
        </p:nvSpPr>
        <p:spPr/>
        <p:txBody>
          <a:bodyPr/>
          <a:lstStyle/>
          <a:p>
            <a:r>
              <a:rPr lang="en-US" dirty="0"/>
              <a:t>Marcello’s Comic Here</a:t>
            </a:r>
          </a:p>
        </p:txBody>
      </p:sp>
      <p:sp>
        <p:nvSpPr>
          <p:cNvPr id="3" name="Content Placeholder 2">
            <a:extLst>
              <a:ext uri="{FF2B5EF4-FFF2-40B4-BE49-F238E27FC236}">
                <a16:creationId xmlns:a16="http://schemas.microsoft.com/office/drawing/2014/main" id="{38415DEE-70B5-496E-B814-AD6D40EEE2C4}"/>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52A0832A-8AC4-4EEB-B5EF-19079DD983D1}"/>
              </a:ext>
            </a:extLst>
          </p:cNvPr>
          <p:cNvSpPr>
            <a:spLocks noGrp="1"/>
          </p:cNvSpPr>
          <p:nvPr>
            <p:ph type="pic" sz="quarter" idx="10"/>
          </p:nvPr>
        </p:nvSpPr>
        <p:spPr/>
      </p:sp>
      <p:sp>
        <p:nvSpPr>
          <p:cNvPr id="5" name="Content Placeholder 4">
            <a:extLst>
              <a:ext uri="{FF2B5EF4-FFF2-40B4-BE49-F238E27FC236}">
                <a16:creationId xmlns:a16="http://schemas.microsoft.com/office/drawing/2014/main" id="{7249230D-1498-4AF0-B083-AA7343AACC3A}"/>
              </a:ext>
            </a:extLst>
          </p:cNvPr>
          <p:cNvSpPr>
            <a:spLocks noGrp="1"/>
          </p:cNvSpPr>
          <p:nvPr>
            <p:ph idx="11"/>
          </p:nvPr>
        </p:nvSpPr>
        <p:spPr/>
        <p:txBody>
          <a:bodyPr/>
          <a:lstStyle/>
          <a:p>
            <a:endParaRPr lang="en-US"/>
          </a:p>
        </p:txBody>
      </p:sp>
      <p:sp>
        <p:nvSpPr>
          <p:cNvPr id="6" name="Picture Placeholder 5">
            <a:extLst>
              <a:ext uri="{FF2B5EF4-FFF2-40B4-BE49-F238E27FC236}">
                <a16:creationId xmlns:a16="http://schemas.microsoft.com/office/drawing/2014/main" id="{3885D55C-611F-4046-94F0-D8D747895F58}"/>
              </a:ext>
            </a:extLst>
          </p:cNvPr>
          <p:cNvSpPr>
            <a:spLocks noGrp="1"/>
          </p:cNvSpPr>
          <p:nvPr>
            <p:ph type="pic" sz="quarter" idx="12"/>
          </p:nvPr>
        </p:nvSpPr>
        <p:spPr/>
      </p:sp>
      <p:sp>
        <p:nvSpPr>
          <p:cNvPr id="7" name="Content Placeholder 6">
            <a:extLst>
              <a:ext uri="{FF2B5EF4-FFF2-40B4-BE49-F238E27FC236}">
                <a16:creationId xmlns:a16="http://schemas.microsoft.com/office/drawing/2014/main" id="{82CCE727-194E-4A8F-A5AC-CDA4070E176C}"/>
              </a:ext>
            </a:extLst>
          </p:cNvPr>
          <p:cNvSpPr>
            <a:spLocks noGrp="1"/>
          </p:cNvSpPr>
          <p:nvPr>
            <p:ph idx="13"/>
          </p:nvPr>
        </p:nvSpPr>
        <p:spPr/>
        <p:txBody>
          <a:bodyPr/>
          <a:lstStyle/>
          <a:p>
            <a:endParaRPr lang="en-US"/>
          </a:p>
        </p:txBody>
      </p:sp>
      <p:sp>
        <p:nvSpPr>
          <p:cNvPr id="8" name="Picture Placeholder 7">
            <a:extLst>
              <a:ext uri="{FF2B5EF4-FFF2-40B4-BE49-F238E27FC236}">
                <a16:creationId xmlns:a16="http://schemas.microsoft.com/office/drawing/2014/main" id="{7CB0A8DE-521E-462D-8899-E25ABE0E3B69}"/>
              </a:ext>
            </a:extLst>
          </p:cNvPr>
          <p:cNvSpPr>
            <a:spLocks noGrp="1"/>
          </p:cNvSpPr>
          <p:nvPr>
            <p:ph type="pic" sz="quarter" idx="14"/>
          </p:nvPr>
        </p:nvSpPr>
        <p:spPr/>
      </p:sp>
    </p:spTree>
    <p:extLst>
      <p:ext uri="{BB962C8B-B14F-4D97-AF65-F5344CB8AC3E}">
        <p14:creationId xmlns:p14="http://schemas.microsoft.com/office/powerpoint/2010/main" val="45706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pic>
        <p:nvPicPr>
          <p:cNvPr id="3" name="Picture 2">
            <a:extLst>
              <a:ext uri="{FF2B5EF4-FFF2-40B4-BE49-F238E27FC236}">
                <a16:creationId xmlns:a16="http://schemas.microsoft.com/office/drawing/2014/main" id="{078CA425-2687-43C0-AAB1-05E735E8E1F7}"/>
              </a:ext>
            </a:extLst>
          </p:cNvPr>
          <p:cNvPicPr>
            <a:picLocks noChangeAspect="1"/>
          </p:cNvPicPr>
          <p:nvPr/>
        </p:nvPicPr>
        <p:blipFill rotWithShape="1">
          <a:blip r:embed="rId2">
            <a:extLst>
              <a:ext uri="{28A0092B-C50C-407E-A947-70E740481C1C}">
                <a14:useLocalDpi xmlns:a14="http://schemas.microsoft.com/office/drawing/2010/main" val="0"/>
              </a:ext>
            </a:extLst>
          </a:blip>
          <a:srcRect b="3693"/>
          <a:stretch/>
        </p:blipFill>
        <p:spPr>
          <a:xfrm>
            <a:off x="2894477" y="1566530"/>
            <a:ext cx="4737280" cy="2509284"/>
          </a:xfrm>
          <a:prstGeom prst="rect">
            <a:avLst/>
          </a:prstGeom>
        </p:spPr>
      </p:pic>
    </p:spTree>
    <p:extLst>
      <p:ext uri="{BB962C8B-B14F-4D97-AF65-F5344CB8AC3E}">
        <p14:creationId xmlns:p14="http://schemas.microsoft.com/office/powerpoint/2010/main" val="36781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a:t>
            </a:r>
            <a:r>
              <a:rPr lang="en-US" dirty="0" err="1">
                <a:solidFill>
                  <a:srgbClr val="ED1B30"/>
                </a:solidFill>
              </a:rPr>
              <a:t>gitignore</a:t>
            </a:r>
            <a:endParaRPr lang="en-US" dirty="0">
              <a:solidFill>
                <a:srgbClr val="ED1B30"/>
              </a:solidFill>
            </a:endParaRP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02264"/>
          </a:xfrm>
        </p:spPr>
        <p:txBody>
          <a:bodyPr/>
          <a:lstStyle/>
          <a:p>
            <a:pPr marL="0" indent="0">
              <a:buNone/>
            </a:pPr>
            <a:r>
              <a:rPr lang="en-US" sz="1800" dirty="0"/>
              <a:t>When you are managing a project with version control, there are definitely going to be files you don’t want to “sync” to the repo. Rather than removing these files from the local repo we can tell </a:t>
            </a:r>
            <a:r>
              <a:rPr lang="en-US" sz="1800" dirty="0" err="1"/>
              <a:t>github</a:t>
            </a:r>
            <a:r>
              <a:rPr lang="en-US" sz="1800" dirty="0"/>
              <a:t> to ignore them by extension!</a:t>
            </a:r>
          </a:p>
        </p:txBody>
      </p:sp>
      <p:pic>
        <p:nvPicPr>
          <p:cNvPr id="5" name="Picture 4">
            <a:extLst>
              <a:ext uri="{FF2B5EF4-FFF2-40B4-BE49-F238E27FC236}">
                <a16:creationId xmlns:a16="http://schemas.microsoft.com/office/drawing/2014/main" id="{B4250D21-4A72-4D54-B3D0-76C82F650C1F}"/>
              </a:ext>
            </a:extLst>
          </p:cNvPr>
          <p:cNvPicPr>
            <a:picLocks noChangeAspect="1"/>
          </p:cNvPicPr>
          <p:nvPr/>
        </p:nvPicPr>
        <p:blipFill>
          <a:blip r:embed="rId2"/>
          <a:stretch>
            <a:fillRect/>
          </a:stretch>
        </p:blipFill>
        <p:spPr>
          <a:xfrm>
            <a:off x="2838752" y="2612951"/>
            <a:ext cx="4838095" cy="1961905"/>
          </a:xfrm>
          <a:prstGeom prst="rect">
            <a:avLst/>
          </a:prstGeom>
        </p:spPr>
      </p:pic>
    </p:spTree>
    <p:extLst>
      <p:ext uri="{BB962C8B-B14F-4D97-AF65-F5344CB8AC3E}">
        <p14:creationId xmlns:p14="http://schemas.microsoft.com/office/powerpoint/2010/main" val="236406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spTree>
    <p:extLst>
      <p:ext uri="{BB962C8B-B14F-4D97-AF65-F5344CB8AC3E}">
        <p14:creationId xmlns:p14="http://schemas.microsoft.com/office/powerpoint/2010/main" val="99973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This AU Class was…</a:t>
            </a:r>
            <a:br>
              <a:rPr lang="en-US" dirty="0"/>
            </a:br>
            <a:r>
              <a:rPr lang="en-US" dirty="0">
                <a:solidFill>
                  <a:srgbClr val="FF0000"/>
                </a:solidFill>
              </a:rPr>
              <a:t>built using </a:t>
            </a:r>
            <a:r>
              <a:rPr lang="en-US" dirty="0" err="1">
                <a:solidFill>
                  <a:srgbClr val="FF0000"/>
                </a:solidFill>
              </a:rPr>
              <a:t>Github</a:t>
            </a:r>
            <a:endParaRPr lang="en-US" dirty="0">
              <a:solidFill>
                <a:srgbClr val="FF0000"/>
              </a:solidFill>
            </a:endParaRPr>
          </a:p>
        </p:txBody>
      </p:sp>
      <p:pic>
        <p:nvPicPr>
          <p:cNvPr id="3" name="Content Placeholder 2">
            <a:extLst>
              <a:ext uri="{FF2B5EF4-FFF2-40B4-BE49-F238E27FC236}">
                <a16:creationId xmlns:a16="http://schemas.microsoft.com/office/drawing/2014/main" id="{66FD4CE9-722D-482A-A327-CDA720FD5F93}"/>
              </a:ext>
            </a:extLst>
          </p:cNvPr>
          <p:cNvPicPr>
            <a:picLocks noGrp="1" noChangeAspect="1"/>
          </p:cNvPicPr>
          <p:nvPr>
            <p:ph idx="1"/>
          </p:nvPr>
        </p:nvPicPr>
        <p:blipFill>
          <a:blip r:embed="rId3"/>
          <a:stretch>
            <a:fillRect/>
          </a:stretch>
        </p:blipFill>
        <p:spPr>
          <a:xfrm>
            <a:off x="2495305" y="1205698"/>
            <a:ext cx="5248767" cy="3482547"/>
          </a:xfrm>
          <a:prstGeom prst="rect">
            <a:avLst/>
          </a:prstGeom>
        </p:spPr>
      </p:pic>
      <p:sp>
        <p:nvSpPr>
          <p:cNvPr id="7" name="Content Placeholder 8">
            <a:extLst>
              <a:ext uri="{FF2B5EF4-FFF2-40B4-BE49-F238E27FC236}">
                <a16:creationId xmlns:a16="http://schemas.microsoft.com/office/drawing/2014/main" id="{2A1BDB8B-AE45-44FD-BFCD-C7A7BEA1777E}"/>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The landing page with all the data</a:t>
            </a:r>
          </a:p>
        </p:txBody>
      </p:sp>
    </p:spTree>
    <p:extLst>
      <p:ext uri="{BB962C8B-B14F-4D97-AF65-F5344CB8AC3E}">
        <p14:creationId xmlns:p14="http://schemas.microsoft.com/office/powerpoint/2010/main" val="412218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0031-D11A-4E1C-8DC1-325B29694F5C}"/>
              </a:ext>
            </a:extLst>
          </p:cNvPr>
          <p:cNvSpPr>
            <a:spLocks noGrp="1"/>
          </p:cNvSpPr>
          <p:nvPr>
            <p:ph type="title"/>
          </p:nvPr>
        </p:nvSpPr>
        <p:spPr>
          <a:xfrm>
            <a:off x="30255" y="300036"/>
            <a:ext cx="2627885" cy="969449"/>
          </a:xfrm>
        </p:spPr>
        <p:txBody>
          <a:bodyPr/>
          <a:lstStyle/>
          <a:p>
            <a:r>
              <a:rPr lang="en-US" dirty="0">
                <a:solidFill>
                  <a:srgbClr val="FF0000"/>
                </a:solidFill>
              </a:rPr>
              <a:t>Resources</a:t>
            </a:r>
          </a:p>
        </p:txBody>
      </p:sp>
      <p:sp>
        <p:nvSpPr>
          <p:cNvPr id="9" name="Content Placeholder 8">
            <a:extLst>
              <a:ext uri="{FF2B5EF4-FFF2-40B4-BE49-F238E27FC236}">
                <a16:creationId xmlns:a16="http://schemas.microsoft.com/office/drawing/2014/main" id="{5ABB5FB7-7A22-4A8B-A98A-101CFA594968}"/>
              </a:ext>
            </a:extLst>
          </p:cNvPr>
          <p:cNvSpPr>
            <a:spLocks noGrp="1"/>
          </p:cNvSpPr>
          <p:nvPr>
            <p:ph idx="1"/>
          </p:nvPr>
        </p:nvSpPr>
        <p:spPr>
          <a:xfrm>
            <a:off x="1422169" y="843516"/>
            <a:ext cx="7615505" cy="3999947"/>
          </a:xfrm>
        </p:spPr>
        <p:txBody>
          <a:bodyPr/>
          <a:lstStyle/>
          <a:p>
            <a:r>
              <a:rPr lang="en-US" sz="1800" dirty="0"/>
              <a:t>Markdown</a:t>
            </a:r>
          </a:p>
          <a:p>
            <a:pPr lvl="1"/>
            <a:r>
              <a:rPr lang="en-US" sz="1600" dirty="0">
                <a:hlinkClick r:id="rId2"/>
              </a:rPr>
              <a:t>https://guides.github.com/features/mastering-markdown/</a:t>
            </a:r>
            <a:endParaRPr lang="en-US" sz="1600" dirty="0"/>
          </a:p>
          <a:p>
            <a:pPr lvl="1"/>
            <a:r>
              <a:rPr lang="en-US" sz="1600" dirty="0">
                <a:hlinkClick r:id="rId3"/>
              </a:rPr>
              <a:t>https://github.com/adam-p/markdown-here/wiki/Markdown-Cheatsheet</a:t>
            </a:r>
            <a:endParaRPr lang="en-US" sz="1600" dirty="0"/>
          </a:p>
          <a:p>
            <a:r>
              <a:rPr lang="en-US" sz="1800" dirty="0" err="1"/>
              <a:t>Misc</a:t>
            </a:r>
            <a:endParaRPr lang="en-US" sz="1800" dirty="0"/>
          </a:p>
          <a:p>
            <a:pPr lvl="1"/>
            <a:r>
              <a:rPr lang="en-US" sz="1600" b="1" dirty="0"/>
              <a:t>This</a:t>
            </a:r>
            <a:r>
              <a:rPr lang="en-US" sz="1600" dirty="0"/>
              <a:t> </a:t>
            </a:r>
            <a:r>
              <a:rPr lang="en-US" sz="1600" b="1" dirty="0"/>
              <a:t>exact</a:t>
            </a:r>
            <a:r>
              <a:rPr lang="en-US" sz="1600" dirty="0"/>
              <a:t> presentation’s repo. https://github.com/johnpierson/AU2018-GitItTogether</a:t>
            </a:r>
          </a:p>
          <a:p>
            <a:pPr lvl="1"/>
            <a:r>
              <a:rPr lang="en-US" sz="1600" dirty="0">
                <a:hlinkClick r:id="rId4"/>
              </a:rPr>
              <a:t>https://guides.github.com/activities/hello-world/</a:t>
            </a:r>
            <a:endParaRPr lang="en-US" sz="1600" dirty="0"/>
          </a:p>
          <a:p>
            <a:r>
              <a:rPr lang="en-US" sz="1800" dirty="0"/>
              <a:t>License</a:t>
            </a:r>
          </a:p>
          <a:p>
            <a:pPr lvl="1"/>
            <a:r>
              <a:rPr lang="en-US" sz="1600" dirty="0"/>
              <a:t>Choose a license</a:t>
            </a:r>
            <a:br>
              <a:rPr lang="en-US" sz="1600" dirty="0"/>
            </a:br>
            <a:r>
              <a:rPr lang="en-US" sz="1600" dirty="0">
                <a:hlinkClick r:id="rId5"/>
              </a:rPr>
              <a:t>https://choosealicense.com/</a:t>
            </a:r>
            <a:endParaRPr lang="en-US" sz="1600" dirty="0"/>
          </a:p>
          <a:p>
            <a:pPr lvl="1"/>
            <a:r>
              <a:rPr lang="en-US" sz="1600" dirty="0"/>
              <a:t>Creative Commons</a:t>
            </a:r>
            <a:br>
              <a:rPr lang="en-US" sz="1600" dirty="0"/>
            </a:br>
            <a:r>
              <a:rPr lang="en-US" sz="1600" dirty="0">
                <a:hlinkClick r:id="rId6"/>
              </a:rPr>
              <a:t>https://creativecommons.org/</a:t>
            </a:r>
            <a:endParaRPr lang="en-US" sz="1600" dirty="0"/>
          </a:p>
          <a:p>
            <a:pPr lvl="1"/>
            <a:endParaRPr lang="en-US" sz="1600" dirty="0"/>
          </a:p>
          <a:p>
            <a:pPr lvl="1"/>
            <a:endParaRPr lang="en-US" sz="1600" dirty="0"/>
          </a:p>
        </p:txBody>
      </p:sp>
    </p:spTree>
    <p:extLst>
      <p:ext uri="{BB962C8B-B14F-4D97-AF65-F5344CB8AC3E}">
        <p14:creationId xmlns:p14="http://schemas.microsoft.com/office/powerpoint/2010/main" val="3122037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571A8-28A9-4579-9C28-AA054D17C383}"/>
              </a:ext>
            </a:extLst>
          </p:cNvPr>
          <p:cNvSpPr>
            <a:spLocks noGrp="1"/>
          </p:cNvSpPr>
          <p:nvPr>
            <p:ph type="title"/>
          </p:nvPr>
        </p:nvSpPr>
        <p:spPr>
          <a:xfrm>
            <a:off x="1375144" y="370920"/>
            <a:ext cx="7768856" cy="1025489"/>
          </a:xfrm>
        </p:spPr>
        <p:txBody>
          <a:bodyPr/>
          <a:lstStyle/>
          <a:p>
            <a:pPr algn="ctr"/>
            <a:r>
              <a:rPr lang="en-US" dirty="0"/>
              <a:t>Now, Let’s </a:t>
            </a:r>
            <a:r>
              <a:rPr lang="en-US" dirty="0">
                <a:solidFill>
                  <a:srgbClr val="FF0000"/>
                </a:solidFill>
              </a:rPr>
              <a:t>Build</a:t>
            </a:r>
            <a:r>
              <a:rPr lang="en-US" dirty="0"/>
              <a:t> Some Workflows.</a:t>
            </a:r>
            <a:br>
              <a:rPr lang="en-US" dirty="0"/>
            </a:br>
            <a:r>
              <a:rPr lang="en-US" dirty="0"/>
              <a:t>(and use version control)</a:t>
            </a:r>
          </a:p>
        </p:txBody>
      </p:sp>
      <p:sp>
        <p:nvSpPr>
          <p:cNvPr id="12" name="Content Placeholder 9">
            <a:extLst>
              <a:ext uri="{FF2B5EF4-FFF2-40B4-BE49-F238E27FC236}">
                <a16:creationId xmlns:a16="http://schemas.microsoft.com/office/drawing/2014/main" id="{2DEA4CA3-4BA5-412B-891E-00225F483E5D}"/>
              </a:ext>
            </a:extLst>
          </p:cNvPr>
          <p:cNvSpPr>
            <a:spLocks noGrp="1"/>
          </p:cNvSpPr>
          <p:nvPr>
            <p:ph idx="1"/>
          </p:nvPr>
        </p:nvSpPr>
        <p:spPr>
          <a:xfrm>
            <a:off x="1748118" y="1483971"/>
            <a:ext cx="6743699" cy="2878815"/>
          </a:xfrm>
        </p:spPr>
        <p:txBody>
          <a:bodyPr/>
          <a:lstStyle/>
          <a:p>
            <a:r>
              <a:rPr lang="en-US" dirty="0"/>
              <a:t>Start a </a:t>
            </a:r>
            <a:r>
              <a:rPr lang="en-US" dirty="0" err="1"/>
              <a:t>Github</a:t>
            </a:r>
            <a:endParaRPr lang="en-US" dirty="0"/>
          </a:p>
          <a:p>
            <a:r>
              <a:rPr lang="en-US" dirty="0"/>
              <a:t>Establish ReadMe and .</a:t>
            </a:r>
            <a:r>
              <a:rPr lang="en-US" dirty="0" err="1"/>
              <a:t>gitignore</a:t>
            </a:r>
            <a:endParaRPr lang="en-US" dirty="0"/>
          </a:p>
          <a:p>
            <a:r>
              <a:rPr lang="en-US" dirty="0"/>
              <a:t>Choose a license</a:t>
            </a:r>
          </a:p>
          <a:p>
            <a:r>
              <a:rPr lang="en-US" dirty="0"/>
              <a:t>Build cool stuff and manage it.</a:t>
            </a:r>
          </a:p>
          <a:p>
            <a:r>
              <a:rPr lang="en-US" dirty="0"/>
              <a:t>Collaborate: </a:t>
            </a:r>
            <a:r>
              <a:rPr lang="en-US" sz="1800" i="1" dirty="0"/>
              <a:t>AKA Have other users mess with it.</a:t>
            </a:r>
          </a:p>
          <a:p>
            <a:endParaRPr lang="en-US" dirty="0"/>
          </a:p>
        </p:txBody>
      </p:sp>
    </p:spTree>
    <p:extLst>
      <p:ext uri="{BB962C8B-B14F-4D97-AF65-F5344CB8AC3E}">
        <p14:creationId xmlns:p14="http://schemas.microsoft.com/office/powerpoint/2010/main" val="12949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a:t>Creating a Repo</a:t>
            </a:r>
            <a:endParaRPr lang="en-US" dirty="0">
              <a:solidFill>
                <a:srgbClr val="FF0000"/>
              </a:solidFill>
            </a:endParaRPr>
          </a:p>
        </p:txBody>
      </p:sp>
      <p:pic>
        <p:nvPicPr>
          <p:cNvPr id="6" name="01-StartingAProject">
            <a:hlinkClick r:id="" action="ppaction://media"/>
            <a:extLst>
              <a:ext uri="{FF2B5EF4-FFF2-40B4-BE49-F238E27FC236}">
                <a16:creationId xmlns:a16="http://schemas.microsoft.com/office/drawing/2014/main" id="{DD5D71FF-C4AB-4524-8722-D6336057B1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271328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err="1"/>
              <a:t>Cloaning</a:t>
            </a:r>
            <a:r>
              <a:rPr lang="en-US" dirty="0"/>
              <a:t> a Repo Locally</a:t>
            </a:r>
            <a:endParaRPr lang="en-US" dirty="0">
              <a:solidFill>
                <a:srgbClr val="FF0000"/>
              </a:solidFill>
            </a:endParaRPr>
          </a:p>
        </p:txBody>
      </p:sp>
      <p:pic>
        <p:nvPicPr>
          <p:cNvPr id="5" name="02-CloaningAProject">
            <a:hlinkClick r:id="" action="ppaction://media"/>
            <a:extLst>
              <a:ext uri="{FF2B5EF4-FFF2-40B4-BE49-F238E27FC236}">
                <a16:creationId xmlns:a16="http://schemas.microsoft.com/office/drawing/2014/main" id="{F3003315-6184-48E9-A51F-E40C21B41B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34001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1FCC-F12A-49FA-8ADB-07902F109909}"/>
              </a:ext>
            </a:extLst>
          </p:cNvPr>
          <p:cNvSpPr>
            <a:spLocks noGrp="1"/>
          </p:cNvSpPr>
          <p:nvPr>
            <p:ph type="title"/>
          </p:nvPr>
        </p:nvSpPr>
        <p:spPr/>
        <p:txBody>
          <a:bodyPr/>
          <a:lstStyle/>
          <a:p>
            <a:r>
              <a:rPr lang="en-US" dirty="0"/>
              <a:t>Uploading Files</a:t>
            </a:r>
          </a:p>
        </p:txBody>
      </p:sp>
      <p:pic>
        <p:nvPicPr>
          <p:cNvPr id="10" name="03-UploadingInitialFiles">
            <a:hlinkClick r:id="" action="ppaction://media"/>
            <a:extLst>
              <a:ext uri="{FF2B5EF4-FFF2-40B4-BE49-F238E27FC236}">
                <a16:creationId xmlns:a16="http://schemas.microsoft.com/office/drawing/2014/main" id="{9740C4ED-7E89-481D-91D8-B5434E176C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0638" y="1479550"/>
            <a:ext cx="5116512" cy="2878138"/>
          </a:xfrm>
        </p:spPr>
      </p:pic>
    </p:spTree>
    <p:extLst>
      <p:ext uri="{BB962C8B-B14F-4D97-AF65-F5344CB8AC3E}">
        <p14:creationId xmlns:p14="http://schemas.microsoft.com/office/powerpoint/2010/main" val="9452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1866277" cy="969449"/>
          </a:xfrm>
        </p:spPr>
        <p:txBody>
          <a:bodyPr/>
          <a:lstStyle/>
          <a:p>
            <a:r>
              <a:rPr lang="en-US" dirty="0"/>
              <a:t>Who?</a:t>
            </a:r>
          </a:p>
        </p:txBody>
      </p:sp>
      <p:sp>
        <p:nvSpPr>
          <p:cNvPr id="8" name="Text Placeholder 12">
            <a:extLst>
              <a:ext uri="{FF2B5EF4-FFF2-40B4-BE49-F238E27FC236}">
                <a16:creationId xmlns:a16="http://schemas.microsoft.com/office/drawing/2014/main" id="{5A55DA09-8C01-48AD-983D-1B2EC9DDD782}"/>
              </a:ext>
            </a:extLst>
          </p:cNvPr>
          <p:cNvSpPr>
            <a:spLocks noGrp="1"/>
          </p:cNvSpPr>
          <p:nvPr>
            <p:ph idx="1"/>
          </p:nvPr>
        </p:nvSpPr>
        <p:spPr>
          <a:xfrm>
            <a:off x="1748117" y="1162959"/>
            <a:ext cx="7138495" cy="899736"/>
          </a:xfrm>
        </p:spPr>
        <p:txBody>
          <a:bodyPr/>
          <a:lstStyle/>
          <a:p>
            <a:pPr marL="0" indent="0" algn="ctr">
              <a:buNone/>
            </a:pPr>
            <a:r>
              <a:rPr lang="en-US" sz="1600" dirty="0">
                <a:solidFill>
                  <a:srgbClr val="ED1B30"/>
                </a:solidFill>
              </a:rPr>
              <a:t>Parallax</a:t>
            </a:r>
            <a:r>
              <a:rPr lang="en-US" sz="1600" dirty="0"/>
              <a:t> Team is a Practice Implementation Consultancy specializing in BIM implementation, BIM Standardization, Computational Design, and pretty much anything AEC related. </a:t>
            </a:r>
            <a:endParaRPr lang="en-AU" sz="1600" dirty="0"/>
          </a:p>
        </p:txBody>
      </p:sp>
      <p:pic>
        <p:nvPicPr>
          <p:cNvPr id="14" name="Picture 13">
            <a:extLst>
              <a:ext uri="{FF2B5EF4-FFF2-40B4-BE49-F238E27FC236}">
                <a16:creationId xmlns:a16="http://schemas.microsoft.com/office/drawing/2014/main" id="{0D3246DA-0BB6-4678-9EB6-BB7AE40034B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7769" t="1653" r="23140" b="18388"/>
          <a:stretch/>
        </p:blipFill>
        <p:spPr>
          <a:xfrm>
            <a:off x="5997039" y="2671702"/>
            <a:ext cx="1155829" cy="1042671"/>
          </a:xfrm>
          <a:prstGeom prst="rect">
            <a:avLst/>
          </a:prstGeom>
        </p:spPr>
      </p:pic>
      <p:pic>
        <p:nvPicPr>
          <p:cNvPr id="15" name="Picture 14">
            <a:extLst>
              <a:ext uri="{FF2B5EF4-FFF2-40B4-BE49-F238E27FC236}">
                <a16:creationId xmlns:a16="http://schemas.microsoft.com/office/drawing/2014/main" id="{505F5DA9-BD96-4D9F-9C21-194F82AA18E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4000"/>
                    </a14:imgEffect>
                  </a14:imgLayer>
                </a14:imgProps>
              </a:ext>
              <a:ext uri="{28A0092B-C50C-407E-A947-70E740481C1C}">
                <a14:useLocalDpi xmlns:a14="http://schemas.microsoft.com/office/drawing/2010/main" val="0"/>
              </a:ext>
            </a:extLst>
          </a:blip>
          <a:stretch>
            <a:fillRect/>
          </a:stretch>
        </p:blipFill>
        <p:spPr>
          <a:xfrm>
            <a:off x="3474725" y="2671702"/>
            <a:ext cx="1052128" cy="1042671"/>
          </a:xfrm>
          <a:prstGeom prst="rect">
            <a:avLst/>
          </a:prstGeom>
        </p:spPr>
      </p:pic>
      <p:sp>
        <p:nvSpPr>
          <p:cNvPr id="16" name="Text Placeholder 12">
            <a:extLst>
              <a:ext uri="{FF2B5EF4-FFF2-40B4-BE49-F238E27FC236}">
                <a16:creationId xmlns:a16="http://schemas.microsoft.com/office/drawing/2014/main" id="{4BDA2C1A-DB54-46CE-B594-3FB1121C1462}"/>
              </a:ext>
            </a:extLst>
          </p:cNvPr>
          <p:cNvSpPr txBox="1">
            <a:spLocks/>
          </p:cNvSpPr>
          <p:nvPr/>
        </p:nvSpPr>
        <p:spPr>
          <a:xfrm>
            <a:off x="5317364" y="3735428"/>
            <a:ext cx="2444788" cy="72038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John </a:t>
            </a:r>
            <a:r>
              <a:rPr lang="en-US" sz="1200" kern="0" dirty="0"/>
              <a:t>Pierson</a:t>
            </a:r>
          </a:p>
          <a:p>
            <a:pPr marL="0" indent="0" algn="ctr">
              <a:buFontTx/>
              <a:buNone/>
            </a:pPr>
            <a:r>
              <a:rPr lang="en-US" sz="1200" kern="0" dirty="0"/>
              <a:t>Design Technology Specialist</a:t>
            </a:r>
          </a:p>
          <a:p>
            <a:pPr marL="0" indent="0" algn="ctr">
              <a:buFontTx/>
              <a:buNone/>
            </a:pPr>
            <a:r>
              <a:rPr lang="en-US" sz="1200" kern="0" dirty="0"/>
              <a:t>@60secondrevit</a:t>
            </a:r>
            <a:endParaRPr lang="en-AU" sz="1200" kern="0" dirty="0"/>
          </a:p>
        </p:txBody>
      </p:sp>
      <p:sp>
        <p:nvSpPr>
          <p:cNvPr id="17" name="Text Placeholder 12">
            <a:extLst>
              <a:ext uri="{FF2B5EF4-FFF2-40B4-BE49-F238E27FC236}">
                <a16:creationId xmlns:a16="http://schemas.microsoft.com/office/drawing/2014/main" id="{A5BDBF24-AB87-431E-BD75-1D880A624892}"/>
              </a:ext>
            </a:extLst>
          </p:cNvPr>
          <p:cNvSpPr txBox="1">
            <a:spLocks/>
          </p:cNvSpPr>
          <p:nvPr/>
        </p:nvSpPr>
        <p:spPr>
          <a:xfrm>
            <a:off x="3067021" y="3735427"/>
            <a:ext cx="1867535" cy="720385"/>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Aaron </a:t>
            </a:r>
            <a:r>
              <a:rPr lang="en-US" sz="1200" kern="0" dirty="0"/>
              <a:t>Maller</a:t>
            </a:r>
          </a:p>
          <a:p>
            <a:pPr marL="0" indent="0" algn="ctr">
              <a:buFontTx/>
              <a:buNone/>
            </a:pPr>
            <a:r>
              <a:rPr lang="en-US" sz="1200" kern="0" dirty="0"/>
              <a:t>Director</a:t>
            </a:r>
          </a:p>
          <a:p>
            <a:pPr marL="0" indent="0" algn="ctr">
              <a:buFontTx/>
              <a:buNone/>
            </a:pPr>
            <a:r>
              <a:rPr lang="en-US" sz="1200" kern="0" dirty="0"/>
              <a:t>@</a:t>
            </a:r>
            <a:r>
              <a:rPr lang="en-US" sz="1200" kern="0" dirty="0" err="1"/>
              <a:t>twiceroadsfool</a:t>
            </a:r>
            <a:endParaRPr lang="en-AU" sz="1200" kern="0" dirty="0"/>
          </a:p>
        </p:txBody>
      </p:sp>
      <p:sp>
        <p:nvSpPr>
          <p:cNvPr id="18" name="Text Placeholder 12">
            <a:extLst>
              <a:ext uri="{FF2B5EF4-FFF2-40B4-BE49-F238E27FC236}">
                <a16:creationId xmlns:a16="http://schemas.microsoft.com/office/drawing/2014/main" id="{D1760E7E-FCA3-406F-A467-2C13F9CC2E69}"/>
              </a:ext>
            </a:extLst>
          </p:cNvPr>
          <p:cNvSpPr txBox="1">
            <a:spLocks/>
          </p:cNvSpPr>
          <p:nvPr/>
        </p:nvSpPr>
        <p:spPr>
          <a:xfrm>
            <a:off x="1771650" y="2075858"/>
            <a:ext cx="7138495" cy="39816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600" kern="0" dirty="0"/>
              <a:t>www.</a:t>
            </a:r>
            <a:r>
              <a:rPr lang="en-US" sz="1600" kern="0" dirty="0">
                <a:solidFill>
                  <a:srgbClr val="FF0000"/>
                </a:solidFill>
              </a:rPr>
              <a:t>parallax</a:t>
            </a:r>
            <a:r>
              <a:rPr lang="en-US" sz="1600" kern="0" dirty="0"/>
              <a:t>team.com | @</a:t>
            </a:r>
            <a:r>
              <a:rPr lang="en-US" sz="1600" kern="0" dirty="0" err="1"/>
              <a:t>prlxteam</a:t>
            </a:r>
            <a:endParaRPr lang="en-AU" sz="1600" kern="0" dirty="0"/>
          </a:p>
        </p:txBody>
      </p:sp>
    </p:spTree>
    <p:extLst>
      <p:ext uri="{BB962C8B-B14F-4D97-AF65-F5344CB8AC3E}">
        <p14:creationId xmlns:p14="http://schemas.microsoft.com/office/powerpoint/2010/main" val="2190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2672</TotalTime>
  <Words>832</Words>
  <Application>Microsoft Office PowerPoint</Application>
  <PresentationFormat>On-screen Show (16:9)</PresentationFormat>
  <Paragraphs>91</Paragraphs>
  <Slides>31</Slides>
  <Notes>1</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31</vt:i4>
      </vt:variant>
    </vt:vector>
  </HeadingPairs>
  <TitlesOfParts>
    <vt:vector size="46" baseType="lpstr">
      <vt:lpstr>Montserrat Regular</vt:lpstr>
      <vt:lpstr>Wingdings</vt:lpstr>
      <vt:lpstr>Artifakt Legend</vt:lpstr>
      <vt:lpstr>Courier New</vt:lpstr>
      <vt:lpstr>Gotham Book</vt:lpstr>
      <vt:lpstr>Gotham Bold</vt:lpstr>
      <vt:lpstr>Montserrat Light</vt:lpstr>
      <vt:lpstr>Arial</vt:lpstr>
      <vt:lpstr>Artifakt Element</vt:lpstr>
      <vt:lpstr>Calibri</vt:lpstr>
      <vt:lpstr>Calibri Light</vt:lpstr>
      <vt:lpstr>Century Gothic</vt:lpstr>
      <vt:lpstr>1 - Title</vt:lpstr>
      <vt:lpstr>2 - Body</vt:lpstr>
      <vt:lpstr>Office Theme</vt:lpstr>
      <vt:lpstr>Git It Together: “An Introduction to Version Control for Revit Users”</vt:lpstr>
      <vt:lpstr>PowerPoint Presentation</vt:lpstr>
      <vt:lpstr>Summary</vt:lpstr>
      <vt:lpstr>Learning Objectives</vt:lpstr>
      <vt:lpstr>Who?</vt:lpstr>
      <vt:lpstr>Who are you?</vt:lpstr>
      <vt:lpstr>What is Git?</vt:lpstr>
      <vt:lpstr>Git is awesome because</vt:lpstr>
      <vt:lpstr>Why do we need to know this?</vt:lpstr>
      <vt:lpstr>Why do we need to know this?</vt:lpstr>
      <vt:lpstr>Why do we need to know this?</vt:lpstr>
      <vt:lpstr>Marcello’s Comic Here</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Key Terminology .gitignore</vt:lpstr>
      <vt:lpstr>This AU Class was… built using Github</vt:lpstr>
      <vt:lpstr>This AU Class was… built using Github</vt:lpstr>
      <vt:lpstr>Resources</vt:lpstr>
      <vt:lpstr>Now, Let’s Build Some Workflows. (and use version control)</vt:lpstr>
      <vt:lpstr>PowerPoint Presentation</vt:lpstr>
      <vt:lpstr>Creating a Repo</vt:lpstr>
      <vt:lpstr>Cloaning a Repo Locally</vt:lpstr>
      <vt:lpstr>Uploading Files</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153</cp:revision>
  <cp:lastPrinted>2014-08-06T01:34:44Z</cp:lastPrinted>
  <dcterms:created xsi:type="dcterms:W3CDTF">2018-10-02T12:49:50Z</dcterms:created>
  <dcterms:modified xsi:type="dcterms:W3CDTF">2018-11-06T15:57:13Z</dcterms:modified>
</cp:coreProperties>
</file>